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49"/>
  </p:notesMasterIdLst>
  <p:sldIdLst>
    <p:sldId id="367" r:id="rId2"/>
    <p:sldId id="393" r:id="rId3"/>
    <p:sldId id="321" r:id="rId4"/>
    <p:sldId id="324" r:id="rId5"/>
    <p:sldId id="325" r:id="rId6"/>
    <p:sldId id="405" r:id="rId7"/>
    <p:sldId id="397" r:id="rId8"/>
    <p:sldId id="404" r:id="rId9"/>
    <p:sldId id="326" r:id="rId10"/>
    <p:sldId id="390" r:id="rId11"/>
    <p:sldId id="398" r:id="rId12"/>
    <p:sldId id="364" r:id="rId13"/>
    <p:sldId id="394" r:id="rId14"/>
    <p:sldId id="328" r:id="rId15"/>
    <p:sldId id="403" r:id="rId16"/>
    <p:sldId id="384" r:id="rId17"/>
    <p:sldId id="375" r:id="rId18"/>
    <p:sldId id="392" r:id="rId19"/>
    <p:sldId id="376" r:id="rId20"/>
    <p:sldId id="333" r:id="rId21"/>
    <p:sldId id="334" r:id="rId22"/>
    <p:sldId id="402" r:id="rId23"/>
    <p:sldId id="337" r:id="rId24"/>
    <p:sldId id="339" r:id="rId25"/>
    <p:sldId id="366" r:id="rId26"/>
    <p:sldId id="286" r:id="rId27"/>
    <p:sldId id="345" r:id="rId28"/>
    <p:sldId id="396" r:id="rId29"/>
    <p:sldId id="347" r:id="rId30"/>
    <p:sldId id="351" r:id="rId31"/>
    <p:sldId id="352" r:id="rId32"/>
    <p:sldId id="400" r:id="rId33"/>
    <p:sldId id="348" r:id="rId34"/>
    <p:sldId id="349" r:id="rId35"/>
    <p:sldId id="350" r:id="rId36"/>
    <p:sldId id="382" r:id="rId37"/>
    <p:sldId id="401" r:id="rId38"/>
    <p:sldId id="395" r:id="rId39"/>
    <p:sldId id="406" r:id="rId40"/>
    <p:sldId id="408" r:id="rId41"/>
    <p:sldId id="411" r:id="rId42"/>
    <p:sldId id="409" r:id="rId43"/>
    <p:sldId id="410" r:id="rId44"/>
    <p:sldId id="379" r:id="rId45"/>
    <p:sldId id="380" r:id="rId46"/>
    <p:sldId id="381" r:id="rId47"/>
    <p:sldId id="38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29" autoAdjust="0"/>
  </p:normalViewPr>
  <p:slideViewPr>
    <p:cSldViewPr>
      <p:cViewPr>
        <p:scale>
          <a:sx n="65" d="100"/>
          <a:sy n="65" d="100"/>
        </p:scale>
        <p:origin x="-217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0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1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10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1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20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5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21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5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29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1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34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E1BB-2F5C-4C3B-87A0-8F15D509D70C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3242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12.10.2021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  <p:sldLayoutId id="2147483819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70" y="1722942"/>
            <a:ext cx="47942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ikdörtgen 10"/>
          <p:cNvSpPr/>
          <p:nvPr/>
        </p:nvSpPr>
        <p:spPr>
          <a:xfrm>
            <a:off x="2483768" y="476672"/>
            <a:ext cx="3816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AYŞEGÜL KAMAN ANADOLU LİSESİ </a:t>
            </a:r>
          </a:p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REHBERLİK SERVİSİ</a:t>
            </a:r>
          </a:p>
        </p:txBody>
      </p:sp>
      <p:sp>
        <p:nvSpPr>
          <p:cNvPr id="5" name="Dikdörtgen 10"/>
          <p:cNvSpPr/>
          <p:nvPr/>
        </p:nvSpPr>
        <p:spPr>
          <a:xfrm>
            <a:off x="2411760" y="5301208"/>
            <a:ext cx="38164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MESUT KERKÜTLÜ</a:t>
            </a:r>
          </a:p>
          <a:p>
            <a:pPr algn="ctr"/>
            <a:r>
              <a:rPr lang="tr-T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Psk.Danışma</a:t>
            </a:r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ve Rehber ÖĞRETMENİ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725760"/>
          </a:xfrm>
          <a:solidFill>
            <a:srgbClr val="8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AMAÇ  BELİRLEMEK NEDEN  ÖNEMLİDİR</a:t>
            </a:r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43445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800" i="1" dirty="0" smtClean="0">
                <a:latin typeface="Trebuchet MS" panose="020B0603020202020204" pitchFamily="34" charset="0"/>
              </a:rPr>
              <a:t>Hedefleriniz </a:t>
            </a:r>
            <a:r>
              <a:rPr lang="tr-TR" altLang="tr-TR" sz="2800" i="1" dirty="0">
                <a:latin typeface="Trebuchet MS" panose="020B0603020202020204" pitchFamily="34" charset="0"/>
              </a:rPr>
              <a:t>sizi amaçlarınıza, yani sonuca götürür. Bir şeyi başarmak için ortada gözle görülür bir hedef olmalıdır.</a:t>
            </a:r>
            <a:endParaRPr lang="tr-TR" altLang="tr-TR" sz="2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4 </a:t>
            </a:r>
            <a:r>
              <a:rPr lang="tr-TR" altLang="tr-TR" sz="2200" b="0" dirty="0">
                <a:latin typeface="Trebuchet MS" panose="020B0603020202020204" pitchFamily="34" charset="0"/>
              </a:rPr>
              <a:t>temmuz 1952 günü 34 yaşında bir kadın pasifik okyanusuna dalarak Kaliforniya ya doğru yüzmeye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başladı. Eğer </a:t>
            </a:r>
            <a:r>
              <a:rPr lang="tr-TR" altLang="tr-TR" sz="2200" b="0" dirty="0">
                <a:latin typeface="Trebuchet MS" panose="020B0603020202020204" pitchFamily="34" charset="0"/>
              </a:rPr>
              <a:t>başarılı olursa bunu yapan ilk kadın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olacaktı </a:t>
            </a:r>
            <a:r>
              <a:rPr lang="tr-TR" altLang="tr-TR" sz="2200" b="0" dirty="0">
                <a:latin typeface="Trebuchet MS" panose="020B0603020202020204" pitchFamily="34" charset="0"/>
              </a:rPr>
              <a:t>sabah su vücudu uyuşturacak kadar soğuktu ve sis o kadar yoğundu ki beraberindeki tekneleri güçlükle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seçebiliyordu. Köpek </a:t>
            </a:r>
            <a:r>
              <a:rPr lang="tr-TR" altLang="tr-TR" sz="2200" b="0" dirty="0">
                <a:latin typeface="Trebuchet MS" panose="020B0603020202020204" pitchFamily="34" charset="0"/>
              </a:rPr>
              <a:t>balıklarına ve dondurucu soğuğa hiç aldırış etmeden 15 saat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yüzdü. Kıyıya </a:t>
            </a:r>
            <a:r>
              <a:rPr lang="tr-TR" altLang="tr-TR" sz="2200" b="0" dirty="0">
                <a:latin typeface="Trebuchet MS" panose="020B0603020202020204" pitchFamily="34" charset="0"/>
              </a:rPr>
              <a:t>yarım mil kala kendisini sudan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çıkarmalarını istedi, azimli </a:t>
            </a:r>
            <a:r>
              <a:rPr lang="tr-TR" altLang="tr-TR" sz="2200" b="0" dirty="0">
                <a:latin typeface="Trebuchet MS" panose="020B0603020202020204" pitchFamily="34" charset="0"/>
              </a:rPr>
              <a:t>yüzücü bunun nedenini şöyle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açıkladı: ”Karayı </a:t>
            </a:r>
            <a:r>
              <a:rPr lang="tr-TR" altLang="tr-TR" sz="2200" b="0" dirty="0">
                <a:latin typeface="Trebuchet MS" panose="020B0603020202020204" pitchFamily="34" charset="0"/>
              </a:rPr>
              <a:t>görebilseydim başarabilirdim…” </a:t>
            </a:r>
            <a:endParaRPr lang="tr-TR" altLang="tr-TR" sz="2200" b="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vazgeçmesinin </a:t>
            </a:r>
            <a:r>
              <a:rPr lang="tr-TR" altLang="tr-TR" sz="2200" b="0" dirty="0">
                <a:latin typeface="Trebuchet MS" panose="020B0603020202020204" pitchFamily="34" charset="0"/>
              </a:rPr>
              <a:t>nedeni ne soğuk nede yorgunluktu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tr-TR" altLang="tr-TR" sz="2200" b="0" dirty="0" smtClean="0">
                <a:latin typeface="Trebuchet MS" panose="020B0603020202020204" pitchFamily="34" charset="0"/>
              </a:rPr>
              <a:t>Tek </a:t>
            </a:r>
            <a:r>
              <a:rPr lang="tr-TR" altLang="tr-TR" sz="2200" b="0" dirty="0">
                <a:latin typeface="Trebuchet MS" panose="020B0603020202020204" pitchFamily="34" charset="0"/>
              </a:rPr>
              <a:t>neden sis yüzünden karayı </a:t>
            </a:r>
            <a:r>
              <a:rPr lang="tr-TR" altLang="tr-TR" sz="2200" b="0" dirty="0" smtClean="0">
                <a:latin typeface="Trebuchet MS" panose="020B0603020202020204" pitchFamily="34" charset="0"/>
              </a:rPr>
              <a:t>görememesiydi.</a:t>
            </a:r>
            <a:endParaRPr lang="tr-TR" altLang="tr-TR" sz="2200" b="0" dirty="0">
              <a:latin typeface="Trebuchet MS" panose="020B0603020202020204" pitchFamily="34" charset="0"/>
            </a:endParaRPr>
          </a:p>
          <a:p>
            <a:endParaRPr lang="tr-TR" sz="2800" b="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221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72400" cy="504056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 için gerekli araç-gereç/malzemeleri mutlaka getirin.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Defteri-kitabı, gerekli malzemesi olmayan bir öğrencinin okula gelmesinin de hiçbir anlamı olmaz.</a:t>
            </a:r>
          </a:p>
          <a:p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Derse gelmeden önce o derste işlenecek yeni konuya göz atmanız konuyu daha iyi kavramanızı sağlayacaktır.</a:t>
            </a:r>
            <a:endParaRPr lang="tr-TR" sz="3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14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C80085">
                  <a:shade val="30000"/>
                  <a:satMod val="115000"/>
                </a:srgbClr>
              </a:gs>
              <a:gs pos="50000">
                <a:srgbClr val="C80085">
                  <a:shade val="67500"/>
                  <a:satMod val="115000"/>
                </a:srgbClr>
              </a:gs>
              <a:gs pos="100000">
                <a:srgbClr val="C80085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DERSE HAZIRLIKLI GELME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545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848872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7992888" cy="6093296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20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79412"/>
              </p:ext>
            </p:extLst>
          </p:nvPr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32846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141910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292115"/>
              </p:ext>
            </p:extLst>
          </p:nvPr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585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33971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24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kili dinlem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2751851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4016" y="836712"/>
            <a:ext cx="6876256" cy="51283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En etkili öğrenme öğrenci derse katıldığı zaman gerçekleşir. </a:t>
            </a:r>
          </a:p>
          <a:p>
            <a:pPr>
              <a:buNone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Etkili dinlemek için neler yapmalıdır;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anlattıklarından yola çıkarak daha sonra neler söyleyebileceğini tahmin etmeliyiz.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 konuyu anlatırken ipuçları verebilir, bunları yakalamaya çalışmalıyız.</a:t>
            </a:r>
          </a:p>
          <a:p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tutarak dinlediklerinizi tekrar ederseniz, devamlı uyanık kalabilirsiniz.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800000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ETKİLİ DİNLEME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4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044272" y="1627833"/>
            <a:ext cx="3704191" cy="33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040560" cy="43891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dirty="0" err="1" smtClean="0">
                <a:latin typeface="Trebuchet MS" panose="020B0603020202020204" pitchFamily="34" charset="0"/>
              </a:rPr>
              <a:t>Hergün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>
                <a:latin typeface="Trebuchet MS" panose="020B0603020202020204" pitchFamily="34" charset="0"/>
              </a:rPr>
              <a:t>45 </a:t>
            </a:r>
            <a:r>
              <a:rPr lang="tr-TR" dirty="0" err="1">
                <a:latin typeface="Trebuchet MS" panose="020B0603020202020204" pitchFamily="34" charset="0"/>
              </a:rPr>
              <a:t>dk</a:t>
            </a:r>
            <a:r>
              <a:rPr lang="tr-TR" dirty="0">
                <a:latin typeface="Trebuchet MS" panose="020B0603020202020204" pitchFamily="34" charset="0"/>
              </a:rPr>
              <a:t>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70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14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640000" cy="720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NİÇİN OKULA GİDİYORUZ; AMACIMIZ NE?</a:t>
            </a:r>
            <a:endParaRPr lang="tr-TR" sz="4400" cap="non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4925505" cy="50404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Başarılı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şeyler üretebilmek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Meslek sahibi olmak için,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Kendi ayakları üzerinde durabilmek için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364088" y="908720"/>
            <a:ext cx="3392682" cy="4822012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36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20000"/>
          </a:xfrm>
          <a:solidFill>
            <a:schemeClr val="accent1"/>
          </a:solidFill>
        </p:spPr>
        <p:txBody>
          <a:bodyPr anchor="ctr"/>
          <a:lstStyle/>
          <a:p>
            <a:pPr algn="ctr"/>
            <a:r>
              <a:rPr lang="tr-TR" altLang="tr-T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SINAVA HAZIRLIĞIN YARARI</a:t>
            </a:r>
            <a:endParaRPr lang="tr-TR" altLang="tr-T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26064"/>
            <a:ext cx="3960440" cy="4525963"/>
          </a:xfrm>
        </p:spPr>
        <p:txBody>
          <a:bodyPr/>
          <a:lstStyle/>
          <a:p>
            <a:r>
              <a:rPr lang="tr-TR" altLang="tr-TR" sz="2400" dirty="0">
                <a:latin typeface="Trebuchet MS" panose="020B0603020202020204" pitchFamily="34" charset="0"/>
              </a:rPr>
              <a:t>Sınav konuları ne kadar öğrendiğinizi ölçen bir araçtır.</a:t>
            </a:r>
          </a:p>
          <a:p>
            <a:r>
              <a:rPr lang="tr-TR" altLang="tr-TR" sz="2400" dirty="0">
                <a:latin typeface="Trebuchet MS" panose="020B0603020202020204" pitchFamily="34" charset="0"/>
              </a:rPr>
              <a:t>Sınava önceden hazırlananlar kendine daha çok </a:t>
            </a:r>
            <a:r>
              <a:rPr lang="tr-TR" altLang="tr-TR" sz="2400" dirty="0" smtClean="0">
                <a:latin typeface="Trebuchet MS" panose="020B0603020202020204" pitchFamily="34" charset="0"/>
              </a:rPr>
              <a:t>güvenir.</a:t>
            </a: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Kendinden </a:t>
            </a:r>
            <a:r>
              <a:rPr lang="tr-TR" altLang="tr-TR" sz="2400" dirty="0">
                <a:latin typeface="Trebuchet MS" panose="020B0603020202020204" pitchFamily="34" charset="0"/>
              </a:rPr>
              <a:t>emin ve rahat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Kaygı </a:t>
            </a:r>
            <a:r>
              <a:rPr lang="tr-TR" altLang="tr-TR" sz="2400" dirty="0">
                <a:latin typeface="Trebuchet MS" panose="020B0603020202020204" pitchFamily="34" charset="0"/>
              </a:rPr>
              <a:t>düzeyi düşük olur. </a:t>
            </a:r>
            <a:endParaRPr lang="tr-TR" altLang="tr-TR" sz="2400" dirty="0" smtClean="0">
              <a:latin typeface="Trebuchet MS" panose="020B0603020202020204" pitchFamily="34" charset="0"/>
            </a:endParaRPr>
          </a:p>
          <a:p>
            <a:r>
              <a:rPr lang="tr-TR" altLang="tr-TR" sz="2400" dirty="0" smtClean="0">
                <a:latin typeface="Trebuchet MS" panose="020B0603020202020204" pitchFamily="34" charset="0"/>
              </a:rPr>
              <a:t>Sınavlardan </a:t>
            </a:r>
            <a:r>
              <a:rPr lang="tr-TR" altLang="tr-TR" sz="2400" dirty="0">
                <a:latin typeface="Trebuchet MS" panose="020B0603020202020204" pitchFamily="34" charset="0"/>
              </a:rPr>
              <a:t>iyi sonuç alır.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6064"/>
            <a:ext cx="4720952" cy="433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47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1788</Words>
  <Application>Microsoft Office PowerPoint</Application>
  <PresentationFormat>Ekran Gösterisi (4:3)</PresentationFormat>
  <Paragraphs>488</Paragraphs>
  <Slides>47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9" baseType="lpstr">
      <vt:lpstr>Cumba</vt:lpstr>
      <vt:lpstr>Bit Eşlem Resmi</vt:lpstr>
      <vt:lpstr>PowerPoint Sunusu</vt:lpstr>
      <vt:lpstr>VERİMLİ DERS ÇALIŞMA,</vt:lpstr>
      <vt:lpstr>NİÇİN OKULA GİDİYORUZ; AMACIMIZ NE?</vt:lpstr>
      <vt:lpstr>VERİMLİ DERS ÇALIŞMA YÖNTEMLERİ</vt:lpstr>
      <vt:lpstr>MOTİVASYON (İSTEK VE İNANMAK)</vt:lpstr>
      <vt:lpstr>PowerPoint Sunusu</vt:lpstr>
      <vt:lpstr>DERS ÇALIŞMA İSTEĞİNİN ARTIRILMASI</vt:lpstr>
      <vt:lpstr>PowerPoint Sunusu</vt:lpstr>
      <vt:lpstr>AMAÇ –HEDEF BELİRLEME</vt:lpstr>
      <vt:lpstr>AMAÇ –HEDEF BELİRLEME</vt:lpstr>
      <vt:lpstr>AMAÇ  BELİRLEMEK NEDEN  ÖNEMLİDİR?</vt:lpstr>
      <vt:lpstr>PowerPoint Sunusu</vt:lpstr>
      <vt:lpstr>HEDEFE NASIL ULAŞILIR?</vt:lpstr>
      <vt:lpstr>DERSE HAZIRLIKLI GELME</vt:lpstr>
      <vt:lpstr>PowerPoint Sunusu</vt:lpstr>
      <vt:lpstr>PowerPoint Sunusu</vt:lpstr>
      <vt:lpstr>PLANLI PROGRAMLI ÇALIŞMA</vt:lpstr>
      <vt:lpstr>PLANLI PROGRAMLI ÇALIŞMA</vt:lpstr>
      <vt:lpstr>PLANLI PROGRAMLI ÇALIŞMA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ETKİLİ DİNLEME</vt:lpstr>
      <vt:lpstr>DERSİ, DERSTE DİNLEMEZSENİZ…</vt:lpstr>
      <vt:lpstr>DERSİ DERSTE ÖĞRENMEK, SOSYAL ETKİNLİKLERİNE ZAMAN VE İMKAN SAĞLAR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SINAVA HAZIRLIĞIN YARARI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Acer</cp:lastModifiedBy>
  <cp:revision>46</cp:revision>
  <cp:lastPrinted>1601-01-01T00:00:00Z</cp:lastPrinted>
  <dcterms:created xsi:type="dcterms:W3CDTF">2012-10-11T05:58:57Z</dcterms:created>
  <dcterms:modified xsi:type="dcterms:W3CDTF">2021-10-12T07:13:13Z</dcterms:modified>
</cp:coreProperties>
</file>